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55"/>
  </p:notesMasterIdLst>
  <p:sldIdLst>
    <p:sldId id="256" r:id="rId2"/>
    <p:sldId id="257" r:id="rId3"/>
    <p:sldId id="300" r:id="rId4"/>
    <p:sldId id="287" r:id="rId5"/>
    <p:sldId id="258" r:id="rId6"/>
    <p:sldId id="293" r:id="rId7"/>
    <p:sldId id="261" r:id="rId8"/>
    <p:sldId id="267" r:id="rId9"/>
    <p:sldId id="268" r:id="rId10"/>
    <p:sldId id="269" r:id="rId11"/>
    <p:sldId id="288" r:id="rId12"/>
    <p:sldId id="289" r:id="rId13"/>
    <p:sldId id="264" r:id="rId14"/>
    <p:sldId id="310" r:id="rId15"/>
    <p:sldId id="313" r:id="rId16"/>
    <p:sldId id="311" r:id="rId17"/>
    <p:sldId id="312" r:id="rId18"/>
    <p:sldId id="270" r:id="rId19"/>
    <p:sldId id="271" r:id="rId20"/>
    <p:sldId id="276" r:id="rId21"/>
    <p:sldId id="275" r:id="rId22"/>
    <p:sldId id="272" r:id="rId23"/>
    <p:sldId id="290" r:id="rId24"/>
    <p:sldId id="298" r:id="rId25"/>
    <p:sldId id="279" r:id="rId26"/>
    <p:sldId id="299" r:id="rId27"/>
    <p:sldId id="280" r:id="rId28"/>
    <p:sldId id="301" r:id="rId29"/>
    <p:sldId id="302" r:id="rId30"/>
    <p:sldId id="303" r:id="rId31"/>
    <p:sldId id="304" r:id="rId32"/>
    <p:sldId id="305" r:id="rId33"/>
    <p:sldId id="307" r:id="rId34"/>
    <p:sldId id="308" r:id="rId35"/>
    <p:sldId id="309" r:id="rId36"/>
    <p:sldId id="306" r:id="rId37"/>
    <p:sldId id="281" r:id="rId38"/>
    <p:sldId id="314" r:id="rId39"/>
    <p:sldId id="282" r:id="rId40"/>
    <p:sldId id="284" r:id="rId41"/>
    <p:sldId id="315" r:id="rId42"/>
    <p:sldId id="317" r:id="rId43"/>
    <p:sldId id="316" r:id="rId44"/>
    <p:sldId id="319" r:id="rId45"/>
    <p:sldId id="318" r:id="rId46"/>
    <p:sldId id="262" r:id="rId47"/>
    <p:sldId id="291" r:id="rId48"/>
    <p:sldId id="265" r:id="rId49"/>
    <p:sldId id="266" r:id="rId50"/>
    <p:sldId id="286" r:id="rId51"/>
    <p:sldId id="295" r:id="rId52"/>
    <p:sldId id="296" r:id="rId53"/>
    <p:sldId id="29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0" autoAdjust="0"/>
    <p:restoredTop sz="86833" autoAdjust="0"/>
  </p:normalViewPr>
  <p:slideViewPr>
    <p:cSldViewPr>
      <p:cViewPr>
        <p:scale>
          <a:sx n="60" d="100"/>
          <a:sy n="60" d="100"/>
        </p:scale>
        <p:origin x="-1548"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I’m interested in attention/awareness, but these are often ill-defined. I’m going to use an example to get the ideas across.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a:p>
        </p:txBody>
      </p:sp>
    </p:spTree>
    <p:extLst>
      <p:ext uri="{BB962C8B-B14F-4D97-AF65-F5344CB8AC3E}">
        <p14:creationId xmlns:p14="http://schemas.microsoft.com/office/powerpoint/2010/main" val="115532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27</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37</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Gender same across</a:t>
            </a:r>
            <a:r>
              <a:rPr lang="en-US" baseline="0" dirty="0" smtClean="0"/>
              <a:t> all categories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39</a:t>
            </a:fld>
            <a:endParaRPr lang="en-US"/>
          </a:p>
        </p:txBody>
      </p:sp>
    </p:spTree>
    <p:extLst>
      <p:ext uri="{BB962C8B-B14F-4D97-AF65-F5344CB8AC3E}">
        <p14:creationId xmlns:p14="http://schemas.microsoft.com/office/powerpoint/2010/main" val="533971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44</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46</a:t>
            </a:fld>
            <a:endParaRPr lang="en-US"/>
          </a:p>
        </p:txBody>
      </p:sp>
    </p:spTree>
    <p:extLst>
      <p:ext uri="{BB962C8B-B14F-4D97-AF65-F5344CB8AC3E}">
        <p14:creationId xmlns:p14="http://schemas.microsoft.com/office/powerpoint/2010/main" val="3906235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p>
          <a:p>
            <a:endParaRPr lang="en-US" baseline="0" dirty="0" smtClean="0"/>
          </a:p>
          <a:p>
            <a:r>
              <a:rPr lang="en-US" baseline="0" dirty="0" smtClean="0"/>
              <a:t>Note: awareness manipulated with a mask or no mask, attention manipulated using secondary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48</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there is no bottom-up confound for visibility, since the expected effect is in the wrong direction</a:t>
            </a:r>
          </a:p>
          <a:p>
            <a:endParaRPr lang="en-US" baseline="0" dirty="0" smtClean="0"/>
          </a:p>
          <a:p>
            <a:r>
              <a:rPr lang="en-US" baseline="0" dirty="0" smtClean="0"/>
              <a:t>Other problems: do we really understand how binocular suppression works? Does it act at the right “stage” of processing?</a:t>
            </a:r>
          </a:p>
          <a:p>
            <a:r>
              <a:rPr lang="en-US" baseline="0" dirty="0" smtClean="0"/>
              <a:t>Ultimately: we shouldn’t be talking about all kinds of attention and awareness equally, we need to be more specific to solve this question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49</a:t>
            </a:fld>
            <a:endParaRPr lang="en-US"/>
          </a:p>
        </p:txBody>
      </p:sp>
    </p:spTree>
    <p:extLst>
      <p:ext uri="{BB962C8B-B14F-4D97-AF65-F5344CB8AC3E}">
        <p14:creationId xmlns:p14="http://schemas.microsoft.com/office/powerpoint/2010/main" val="1145800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p>
          <a:p>
            <a:r>
              <a:rPr lang="en-US" baseline="0" dirty="0" smtClean="0"/>
              <a:t>Point here is that you have no AWARENESS of the changes in the first attempt, while you’re attending to the dots. But you need very little additional attention to notice them. No bottom-up attention = </a:t>
            </a:r>
            <a:r>
              <a:rPr lang="en-US" baseline="0" dirty="0" err="1" smtClean="0"/>
              <a:t>inattentional</a:t>
            </a:r>
            <a:r>
              <a:rPr lang="en-US" baseline="0" dirty="0" smtClean="0"/>
              <a:t> blindness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50</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51</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52</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53</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obvious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dual</a:t>
            </a:r>
            <a:r>
              <a:rPr lang="en-US" baseline="0" dirty="0" smtClean="0"/>
              <a:t> task performance NORMALIZED by single task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a:p>
        </p:txBody>
      </p:sp>
    </p:spTree>
    <p:extLst>
      <p:ext uri="{BB962C8B-B14F-4D97-AF65-F5344CB8AC3E}">
        <p14:creationId xmlns:p14="http://schemas.microsoft.com/office/powerpoint/2010/main" val="364558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response is monotonic increasing according to some function 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a:p>
        </p:txBody>
      </p:sp>
    </p:spTree>
    <p:extLst>
      <p:ext uri="{BB962C8B-B14F-4D97-AF65-F5344CB8AC3E}">
        <p14:creationId xmlns:p14="http://schemas.microsoft.com/office/powerpoint/2010/main" val="144846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3.jpe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4.wdp"/><Relationship Id="rId4" Type="http://schemas.openxmlformats.org/officeDocument/2006/relationships/image" Target="../media/image47.pn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(measurable) effects</a:t>
            </a:r>
            <a:r>
              <a:rPr lang="en-US" sz="2400" dirty="0" smtClean="0"/>
              <a:t>.</a:t>
            </a:r>
          </a:p>
          <a:p>
            <a:endParaRPr lang="en-US" sz="2400" dirty="0"/>
          </a:p>
          <a:p>
            <a:r>
              <a:rPr lang="en-US" sz="2400" dirty="0" smtClean="0"/>
              <a:t>An alternative solution is to define these concepts in terms of functional definitions. </a:t>
            </a:r>
            <a:endParaRPr lang="en-US" sz="2400" dirty="0"/>
          </a:p>
        </p:txBody>
      </p:sp>
    </p:spTree>
    <p:extLst>
      <p:ext uri="{BB962C8B-B14F-4D97-AF65-F5344CB8AC3E}">
        <p14:creationId xmlns:p14="http://schemas.microsoft.com/office/powerpoint/2010/main" val="153559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14" name="TextBox 13"/>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(measurable) effects.</a:t>
            </a:r>
          </a:p>
          <a:p>
            <a:endParaRPr lang="en-US" sz="2400" dirty="0"/>
          </a:p>
          <a:p>
            <a:r>
              <a:rPr lang="en-US" sz="2400" dirty="0" smtClean="0"/>
              <a:t>An alternative solution is to define these concepts in terms of functional definitions. </a:t>
            </a:r>
            <a:endParaRPr lang="en-US" sz="2400" dirty="0"/>
          </a:p>
        </p:txBody>
      </p:sp>
    </p:spTree>
    <p:extLst>
      <p:ext uri="{BB962C8B-B14F-4D97-AF65-F5344CB8AC3E}">
        <p14:creationId xmlns:p14="http://schemas.microsoft.com/office/powerpoint/2010/main" val="3930029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measurement.</a:t>
            </a:r>
          </a:p>
          <a:p>
            <a:endParaRPr lang="en-US" sz="2400" dirty="0"/>
          </a:p>
          <a:p>
            <a:r>
              <a:rPr lang="en-US" sz="2400" dirty="0" smtClean="0"/>
              <a:t>An alternative solution is to define these concepts in terms of functional definitions. </a:t>
            </a:r>
            <a:endParaRPr lang="en-US" sz="24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3873968" y="5882754"/>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Isosceles Triangle 13"/>
          <p:cNvSpPr/>
          <p:nvPr/>
        </p:nvSpPr>
        <p:spPr>
          <a:xfrm>
            <a:off x="4559768" y="5882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sosceles Triangle 14"/>
          <p:cNvSpPr/>
          <p:nvPr/>
        </p:nvSpPr>
        <p:spPr>
          <a:xfrm>
            <a:off x="4178768" y="52731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Isosceles Triangle 15"/>
          <p:cNvSpPr/>
          <p:nvPr/>
        </p:nvSpPr>
        <p:spPr>
          <a:xfrm>
            <a:off x="4559768" y="4755108"/>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Isosceles Triangle 16"/>
          <p:cNvSpPr/>
          <p:nvPr/>
        </p:nvSpPr>
        <p:spPr>
          <a:xfrm>
            <a:off x="3873968" y="4770462"/>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24" name="TextBox 23"/>
          <p:cNvSpPr txBox="1"/>
          <p:nvPr/>
        </p:nvSpPr>
        <p:spPr>
          <a:xfrm>
            <a:off x="3792081" y="4123899"/>
            <a:ext cx="1102802" cy="369332"/>
          </a:xfrm>
          <a:prstGeom prst="rect">
            <a:avLst/>
          </a:prstGeom>
          <a:noFill/>
        </p:spPr>
        <p:txBody>
          <a:bodyPr wrap="none" rtlCol="0">
            <a:spAutoFit/>
          </a:bodyPr>
          <a:lstStyle/>
          <a:p>
            <a:r>
              <a:rPr lang="en-US" dirty="0" smtClean="0"/>
              <a:t>Attending</a:t>
            </a:r>
            <a:endParaRPr lang="en-US" dirty="0"/>
          </a:p>
        </p:txBody>
      </p:sp>
    </p:spTree>
    <p:extLst>
      <p:ext uri="{BB962C8B-B14F-4D97-AF65-F5344CB8AC3E}">
        <p14:creationId xmlns:p14="http://schemas.microsoft.com/office/powerpoint/2010/main" val="2274169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measurement.</a:t>
            </a:r>
          </a:p>
          <a:p>
            <a:endParaRPr lang="en-US" sz="2400" dirty="0"/>
          </a:p>
          <a:p>
            <a:r>
              <a:rPr lang="en-US" sz="2400" dirty="0" smtClean="0"/>
              <a:t>An alternative solution is to define these concepts in terms of functional definitions. </a:t>
            </a:r>
            <a:endParaRPr lang="en-US" sz="24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3873968" y="5882754"/>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Isosceles Triangle 13"/>
          <p:cNvSpPr/>
          <p:nvPr/>
        </p:nvSpPr>
        <p:spPr>
          <a:xfrm>
            <a:off x="4559768" y="5882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sosceles Triangle 14"/>
          <p:cNvSpPr/>
          <p:nvPr/>
        </p:nvSpPr>
        <p:spPr>
          <a:xfrm>
            <a:off x="4178768" y="52731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Isosceles Triangle 15"/>
          <p:cNvSpPr/>
          <p:nvPr/>
        </p:nvSpPr>
        <p:spPr>
          <a:xfrm>
            <a:off x="4559768" y="4755108"/>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Isosceles Triangle 16"/>
          <p:cNvSpPr/>
          <p:nvPr/>
        </p:nvSpPr>
        <p:spPr>
          <a:xfrm>
            <a:off x="3873968" y="4770462"/>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Isosceles Triangle 17"/>
          <p:cNvSpPr/>
          <p:nvPr/>
        </p:nvSpPr>
        <p:spPr>
          <a:xfrm>
            <a:off x="6551345" y="5867400"/>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Isosceles Triangle 18"/>
          <p:cNvSpPr/>
          <p:nvPr/>
        </p:nvSpPr>
        <p:spPr>
          <a:xfrm>
            <a:off x="7237145" y="5867400"/>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Isosceles Triangle 19"/>
          <p:cNvSpPr/>
          <p:nvPr/>
        </p:nvSpPr>
        <p:spPr>
          <a:xfrm>
            <a:off x="6856145" y="5257800"/>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Isosceles Triangle 20"/>
          <p:cNvSpPr/>
          <p:nvPr/>
        </p:nvSpPr>
        <p:spPr>
          <a:xfrm>
            <a:off x="7237145" y="4739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Isosceles Triangle 21"/>
          <p:cNvSpPr/>
          <p:nvPr/>
        </p:nvSpPr>
        <p:spPr>
          <a:xfrm>
            <a:off x="6551345" y="4755108"/>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24" name="TextBox 23"/>
          <p:cNvSpPr txBox="1"/>
          <p:nvPr/>
        </p:nvSpPr>
        <p:spPr>
          <a:xfrm>
            <a:off x="3792081" y="4123899"/>
            <a:ext cx="1102802" cy="369332"/>
          </a:xfrm>
          <a:prstGeom prst="rect">
            <a:avLst/>
          </a:prstGeom>
          <a:noFill/>
        </p:spPr>
        <p:txBody>
          <a:bodyPr wrap="none" rtlCol="0">
            <a:spAutoFit/>
          </a:bodyPr>
          <a:lstStyle/>
          <a:p>
            <a:r>
              <a:rPr lang="en-US" dirty="0" smtClean="0"/>
              <a:t>Attending</a:t>
            </a:r>
            <a:endParaRPr lang="en-US" dirty="0"/>
          </a:p>
        </p:txBody>
      </p:sp>
      <p:sp>
        <p:nvSpPr>
          <p:cNvPr id="25" name="TextBox 24"/>
          <p:cNvSpPr txBox="1"/>
          <p:nvPr/>
        </p:nvSpPr>
        <p:spPr>
          <a:xfrm>
            <a:off x="6289071" y="4167118"/>
            <a:ext cx="1743747" cy="369332"/>
          </a:xfrm>
          <a:prstGeom prst="rect">
            <a:avLst/>
          </a:prstGeom>
          <a:noFill/>
        </p:spPr>
        <p:txBody>
          <a:bodyPr wrap="none" rtlCol="0">
            <a:spAutoFit/>
          </a:bodyPr>
          <a:lstStyle/>
          <a:p>
            <a:r>
              <a:rPr lang="en-US" dirty="0" smtClean="0"/>
              <a:t>Visible - Invisible</a:t>
            </a:r>
            <a:endParaRPr lang="en-US" dirty="0"/>
          </a:p>
        </p:txBody>
      </p:sp>
    </p:spTree>
    <p:extLst>
      <p:ext uri="{BB962C8B-B14F-4D97-AF65-F5344CB8AC3E}">
        <p14:creationId xmlns:p14="http://schemas.microsoft.com/office/powerpoint/2010/main" val="2274169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266714" cy="684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295"/>
            <a:ext cx="10266714" cy="6851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2112399"/>
            <a:ext cx="186667" cy="452376"/>
          </a:xfrm>
          <a:prstGeom prst="rect">
            <a:avLst/>
          </a:prstGeom>
          <a:noFill/>
        </p:spPr>
        <p:txBody>
          <a:bodyPr wrap="square" rtlCol="0">
            <a:spAutoFit/>
          </a:bodyPr>
          <a:lstStyle/>
          <a:p>
            <a:endParaRPr lang="en-US" dirty="0"/>
          </a:p>
        </p:txBody>
      </p:sp>
      <p:sp>
        <p:nvSpPr>
          <p:cNvPr id="10" name="TextBox 9"/>
          <p:cNvSpPr txBox="1"/>
          <p:nvPr/>
        </p:nvSpPr>
        <p:spPr>
          <a:xfrm>
            <a:off x="-609600" y="6242783"/>
            <a:ext cx="2240009"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473975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174002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7837" y="1282262"/>
            <a:ext cx="2195512" cy="450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756883"/>
            <a:ext cx="4101662" cy="103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5857" y="1538719"/>
            <a:ext cx="4101662" cy="254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34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463573" y="1143000"/>
            <a:ext cx="4375627" cy="4896225"/>
            <a:chOff x="4753303" y="1143000"/>
            <a:chExt cx="4375627" cy="4896225"/>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2880575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Instead of focusing on dissociating attention and awareness, we </a:t>
            </a:r>
            <a:r>
              <a:rPr lang="en-US" sz="2400" dirty="0" smtClean="0"/>
              <a:t>might focus on </a:t>
            </a:r>
            <a:r>
              <a:rPr lang="en-US" sz="2400" dirty="0" smtClean="0"/>
              <a:t>understanding their neural substrates.</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p:txBody>
      </p:sp>
      <p:grpSp>
        <p:nvGrpSpPr>
          <p:cNvPr id="4" name="Group 3"/>
          <p:cNvGrpSpPr/>
          <p:nvPr/>
        </p:nvGrpSpPr>
        <p:grpSpPr>
          <a:xfrm>
            <a:off x="1476676" y="5046948"/>
            <a:ext cx="6398263" cy="1785438"/>
            <a:chOff x="1476676" y="5046948"/>
            <a:chExt cx="6398263" cy="1785438"/>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99995" y="5046948"/>
              <a:ext cx="1932128"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932123" y="5046949"/>
              <a:ext cx="1942816"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76676" y="5680841"/>
              <a:ext cx="2585836" cy="369332"/>
            </a:xfrm>
            <a:prstGeom prst="rect">
              <a:avLst/>
            </a:prstGeom>
            <a:noFill/>
          </p:spPr>
          <p:txBody>
            <a:bodyPr wrap="none" rtlCol="0">
              <a:spAutoFit/>
            </a:bodyPr>
            <a:lstStyle/>
            <a:p>
              <a:r>
                <a:rPr lang="en-US" dirty="0" smtClean="0"/>
                <a:t>Computational Modeling:</a:t>
              </a:r>
              <a:endParaRPr lang="en-US" dirty="0"/>
            </a:p>
          </p:txBody>
        </p:sp>
      </p:grpSp>
    </p:spTree>
    <p:extLst>
      <p:ext uri="{BB962C8B-B14F-4D97-AF65-F5344CB8AC3E}">
        <p14:creationId xmlns:p14="http://schemas.microsoft.com/office/powerpoint/2010/main" val="27161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5262979"/>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1" y="188557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0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859104" cy="584775"/>
          </a:xfrm>
          <a:prstGeom prst="rect">
            <a:avLst/>
          </a:prstGeom>
          <a:noFill/>
        </p:spPr>
        <p:txBody>
          <a:bodyPr wrap="none" rtlCol="0">
            <a:spAutoFit/>
          </a:bodyPr>
          <a:lstStyle/>
          <a:p>
            <a:r>
              <a:rPr lang="en-US" sz="3200" dirty="0" smtClean="0"/>
              <a:t>(1) Measuring Stimulus Properties</a:t>
            </a:r>
            <a:endParaRPr lang="en-US" sz="32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066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262063" y="6391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262063" y="1066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57600" y="6391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271956" y="3124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211268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43000" y="1219200"/>
            <a:ext cx="3231975" cy="369332"/>
          </a:xfrm>
          <a:prstGeom prst="rect">
            <a:avLst/>
          </a:prstGeom>
          <a:noFill/>
        </p:spPr>
        <p:txBody>
          <a:bodyPr wrap="none" rtlCol="0">
            <a:spAutoFit/>
          </a:bodyPr>
          <a:lstStyle/>
          <a:p>
            <a:r>
              <a:rPr lang="en-US" dirty="0" smtClean="0"/>
              <a:t>1 Block = 72 trials, ~6.4s per trial</a:t>
            </a:r>
            <a:endParaRPr lang="en-US" dirty="0"/>
          </a:p>
        </p:txBody>
      </p:sp>
      <p:sp>
        <p:nvSpPr>
          <p:cNvPr id="87" name="TextBox 86"/>
          <p:cNvSpPr txBox="1"/>
          <p:nvPr/>
        </p:nvSpPr>
        <p:spPr>
          <a:xfrm>
            <a:off x="1114567" y="3242522"/>
            <a:ext cx="6810233" cy="830997"/>
          </a:xfrm>
          <a:prstGeom prst="rect">
            <a:avLst/>
          </a:prstGeom>
          <a:noFill/>
        </p:spPr>
        <p:txBody>
          <a:bodyPr wrap="square" rtlCol="0">
            <a:spAutoFit/>
          </a:bodyPr>
          <a:lstStyle/>
          <a:p>
            <a:r>
              <a:rPr lang="en-US" sz="2400" dirty="0" smtClean="0"/>
              <a:t>Feature Attention: Attend to either changes in noise or changes in contrast</a:t>
            </a:r>
            <a:endParaRPr lang="en-US" sz="2400" dirty="0"/>
          </a:p>
        </p:txBody>
      </p:sp>
    </p:spTree>
    <p:extLst>
      <p:ext uri="{BB962C8B-B14F-4D97-AF65-F5344CB8AC3E}">
        <p14:creationId xmlns:p14="http://schemas.microsoft.com/office/powerpoint/2010/main" val="2911837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cxnSp>
        <p:nvCxnSpPr>
          <p:cNvPr id="11" name="Straight Connector 10"/>
          <p:cNvCxnSpPr/>
          <p:nvPr/>
        </p:nvCxnSpPr>
        <p:spPr>
          <a:xfrm flipH="1">
            <a:off x="838200" y="2590800"/>
            <a:ext cx="2971800" cy="83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38600" y="2590800"/>
            <a:ext cx="4335420" cy="21997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8434" y="3429072"/>
            <a:ext cx="2250281" cy="1600200"/>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808434" y="5254173"/>
            <a:ext cx="1201098" cy="369332"/>
          </a:xfrm>
          <a:prstGeom prst="rect">
            <a:avLst/>
          </a:prstGeom>
          <a:noFill/>
        </p:spPr>
        <p:txBody>
          <a:bodyPr wrap="none" rtlCol="0">
            <a:spAutoFit/>
          </a:bodyPr>
          <a:lstStyle/>
          <a:p>
            <a:r>
              <a:rPr lang="en-US" dirty="0" smtClean="0"/>
              <a:t>Fixation ITI</a:t>
            </a:r>
            <a:endParaRPr lang="en-US" dirty="0"/>
          </a:p>
        </p:txBody>
      </p:sp>
      <p:grpSp>
        <p:nvGrpSpPr>
          <p:cNvPr id="42" name="Group 41"/>
          <p:cNvGrpSpPr/>
          <p:nvPr/>
        </p:nvGrpSpPr>
        <p:grpSpPr>
          <a:xfrm>
            <a:off x="2886249" y="3758646"/>
            <a:ext cx="2250281" cy="16002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2886249" y="5476837"/>
            <a:ext cx="545342" cy="369332"/>
          </a:xfrm>
          <a:prstGeom prst="rect">
            <a:avLst/>
          </a:prstGeom>
          <a:noFill/>
        </p:spPr>
        <p:txBody>
          <a:bodyPr wrap="none" rtlCol="0">
            <a:spAutoFit/>
          </a:bodyPr>
          <a:lstStyle/>
          <a:p>
            <a:r>
              <a:rPr lang="en-US" dirty="0" smtClean="0"/>
              <a:t>Cue</a:t>
            </a:r>
            <a:endParaRPr lang="en-US" dirty="0"/>
          </a:p>
        </p:txBody>
      </p:sp>
      <p:cxnSp>
        <p:nvCxnSpPr>
          <p:cNvPr id="49" name="Straight Arrow Connector 48"/>
          <p:cNvCxnSpPr/>
          <p:nvPr/>
        </p:nvCxnSpPr>
        <p:spPr>
          <a:xfrm flipH="1" flipV="1">
            <a:off x="3743321"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542089" y="5992774"/>
            <a:ext cx="990977" cy="369332"/>
          </a:xfrm>
          <a:prstGeom prst="rect">
            <a:avLst/>
          </a:prstGeom>
          <a:noFill/>
        </p:spPr>
        <p:txBody>
          <a:bodyPr wrap="none" rtlCol="0">
            <a:spAutoFit/>
          </a:bodyPr>
          <a:lstStyle/>
          <a:p>
            <a:r>
              <a:rPr lang="en-US" dirty="0" smtClean="0"/>
              <a:t>Stimulus</a:t>
            </a:r>
            <a:endParaRPr lang="en-US" dirty="0"/>
          </a:p>
        </p:txBody>
      </p:sp>
      <p:grpSp>
        <p:nvGrpSpPr>
          <p:cNvPr id="82" name="Group 81"/>
          <p:cNvGrpSpPr/>
          <p:nvPr/>
        </p:nvGrpSpPr>
        <p:grpSpPr>
          <a:xfrm>
            <a:off x="4519151" y="4290477"/>
            <a:ext cx="2250281" cy="1600200"/>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80" name="TextBox 79"/>
          <p:cNvSpPr txBox="1"/>
          <p:nvPr/>
        </p:nvSpPr>
        <p:spPr>
          <a:xfrm>
            <a:off x="6792006" y="6444734"/>
            <a:ext cx="1081515" cy="369332"/>
          </a:xfrm>
          <a:prstGeom prst="rect">
            <a:avLst/>
          </a:prstGeom>
          <a:noFill/>
        </p:spPr>
        <p:txBody>
          <a:bodyPr wrap="none" rtlCol="0">
            <a:spAutoFit/>
          </a:bodyPr>
          <a:lstStyle/>
          <a:p>
            <a:r>
              <a:rPr lang="en-US" dirty="0" smtClean="0"/>
              <a:t>Response</a:t>
            </a:r>
            <a:endParaRPr lang="en-US" dirty="0"/>
          </a:p>
        </p:txBody>
      </p:sp>
      <p:grpSp>
        <p:nvGrpSpPr>
          <p:cNvPr id="81" name="Group 80"/>
          <p:cNvGrpSpPr/>
          <p:nvPr/>
        </p:nvGrpSpPr>
        <p:grpSpPr>
          <a:xfrm>
            <a:off x="6123739" y="4838772"/>
            <a:ext cx="2250281" cy="1600200"/>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43000" y="1219200"/>
            <a:ext cx="3231975" cy="369332"/>
          </a:xfrm>
          <a:prstGeom prst="rect">
            <a:avLst/>
          </a:prstGeom>
          <a:noFill/>
        </p:spPr>
        <p:txBody>
          <a:bodyPr wrap="none" rtlCol="0">
            <a:spAutoFit/>
          </a:bodyPr>
          <a:lstStyle/>
          <a:p>
            <a:r>
              <a:rPr lang="en-US" dirty="0" smtClean="0"/>
              <a:t>1 Block = 72 trials, ~6.4s per trial</a:t>
            </a:r>
            <a:endParaRPr lang="en-US" dirty="0"/>
          </a:p>
        </p:txBody>
      </p:sp>
    </p:spTree>
    <p:extLst>
      <p:ext uri="{BB962C8B-B14F-4D97-AF65-F5344CB8AC3E}">
        <p14:creationId xmlns:p14="http://schemas.microsoft.com/office/powerpoint/2010/main" val="4231368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grpSp>
        <p:nvGrpSpPr>
          <p:cNvPr id="42" name="Group 41"/>
          <p:cNvGrpSpPr/>
          <p:nvPr/>
        </p:nvGrpSpPr>
        <p:grpSpPr>
          <a:xfrm>
            <a:off x="877864" y="3200400"/>
            <a:ext cx="3465536" cy="27813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1155397" y="2557334"/>
            <a:ext cx="2284536" cy="461665"/>
          </a:xfrm>
          <a:prstGeom prst="rect">
            <a:avLst/>
          </a:prstGeom>
          <a:noFill/>
        </p:spPr>
        <p:txBody>
          <a:bodyPr wrap="none" rtlCol="0">
            <a:spAutoFit/>
          </a:bodyPr>
          <a:lstStyle/>
          <a:p>
            <a:r>
              <a:rPr lang="en-US" sz="2400" dirty="0" smtClean="0"/>
              <a:t>Focal Spatial Cue</a:t>
            </a:r>
            <a:endParaRPr lang="en-US" sz="2400" dirty="0"/>
          </a:p>
        </p:txBody>
      </p:sp>
      <p:cxnSp>
        <p:nvCxnSpPr>
          <p:cNvPr id="49" name="Straight Arrow Connector 48"/>
          <p:cNvCxnSpPr/>
          <p:nvPr/>
        </p:nvCxnSpPr>
        <p:spPr>
          <a:xfrm flipH="1" flipV="1">
            <a:off x="2287852"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48" name="Group 47"/>
          <p:cNvGrpSpPr/>
          <p:nvPr/>
        </p:nvGrpSpPr>
        <p:grpSpPr>
          <a:xfrm>
            <a:off x="4800600" y="1628349"/>
            <a:ext cx="3465536" cy="2781300"/>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55" name="TextBox 54"/>
          <p:cNvSpPr txBox="1"/>
          <p:nvPr/>
        </p:nvSpPr>
        <p:spPr>
          <a:xfrm>
            <a:off x="5015195" y="4669645"/>
            <a:ext cx="3036344" cy="461665"/>
          </a:xfrm>
          <a:prstGeom prst="rect">
            <a:avLst/>
          </a:prstGeom>
          <a:noFill/>
        </p:spPr>
        <p:txBody>
          <a:bodyPr wrap="none" rtlCol="0">
            <a:spAutoFit/>
          </a:bodyPr>
          <a:lstStyle/>
          <a:p>
            <a:r>
              <a:rPr lang="en-US" sz="2400" dirty="0" smtClean="0"/>
              <a:t>Distributed Spatial Cue</a:t>
            </a:r>
            <a:endParaRPr lang="en-US" sz="2400" dirty="0"/>
          </a:p>
        </p:txBody>
      </p:sp>
      <p:cxnSp>
        <p:nvCxnSpPr>
          <p:cNvPr id="56" name="Straight Arrow Connector 55"/>
          <p:cNvCxnSpPr/>
          <p:nvPr/>
        </p:nvCxnSpPr>
        <p:spPr>
          <a:xfrm flipH="1" flipV="1">
            <a:off x="6109802" y="2683291"/>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618453" y="268329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a:off x="6686720" y="3153855"/>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p:nvPr/>
        </p:nvCxnSpPr>
        <p:spPr>
          <a:xfrm flipH="1">
            <a:off x="6096000" y="3153854"/>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64558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119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763" y="3016555"/>
            <a:ext cx="1194652" cy="14320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833" y="3019724"/>
            <a:ext cx="1153533" cy="1382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Dan\proj\att_awe\images\brazil_faces\f\178a.jp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6383763" y="3019724"/>
            <a:ext cx="1194651" cy="1423257"/>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921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3514488" cy="584775"/>
          </a:xfrm>
          <a:prstGeom prst="rect">
            <a:avLst/>
          </a:prstGeom>
          <a:noFill/>
        </p:spPr>
        <p:txBody>
          <a:bodyPr wrap="none" rtlCol="0">
            <a:spAutoFit/>
          </a:bodyPr>
          <a:lstStyle/>
          <a:p>
            <a:r>
              <a:rPr lang="en-US" sz="3200" dirty="0" smtClean="0"/>
              <a:t>Overall Task Timing</a:t>
            </a:r>
            <a:endParaRPr lang="en-US" sz="3200" dirty="0"/>
          </a:p>
        </p:txBody>
      </p:sp>
      <p:grpSp>
        <p:nvGrpSpPr>
          <p:cNvPr id="20" name="Group 19"/>
          <p:cNvGrpSpPr/>
          <p:nvPr/>
        </p:nvGrpSpPr>
        <p:grpSpPr>
          <a:xfrm>
            <a:off x="234426" y="914400"/>
            <a:ext cx="1797912" cy="1278515"/>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2214571" y="1129270"/>
            <a:ext cx="1523302" cy="369332"/>
          </a:xfrm>
          <a:prstGeom prst="rect">
            <a:avLst/>
          </a:prstGeom>
          <a:noFill/>
        </p:spPr>
        <p:txBody>
          <a:bodyPr wrap="none" rtlCol="0">
            <a:spAutoFit/>
          </a:bodyPr>
          <a:lstStyle/>
          <a:p>
            <a:r>
              <a:rPr lang="en-US" dirty="0" smtClean="0"/>
              <a:t>Fixation ITI: 1s</a:t>
            </a:r>
            <a:endParaRPr lang="en-US" dirty="0"/>
          </a:p>
        </p:txBody>
      </p:sp>
      <p:grpSp>
        <p:nvGrpSpPr>
          <p:cNvPr id="42" name="Group 41"/>
          <p:cNvGrpSpPr/>
          <p:nvPr/>
        </p:nvGrpSpPr>
        <p:grpSpPr>
          <a:xfrm>
            <a:off x="1175335" y="1642844"/>
            <a:ext cx="1746046" cy="1241633"/>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1895614" y="2017776"/>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82" name="Group 81"/>
          <p:cNvGrpSpPr/>
          <p:nvPr/>
        </p:nvGrpSpPr>
        <p:grpSpPr>
          <a:xfrm>
            <a:off x="2086276" y="2386037"/>
            <a:ext cx="1837205" cy="1306457"/>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48" name="Group 47"/>
          <p:cNvGrpSpPr/>
          <p:nvPr/>
        </p:nvGrpSpPr>
        <p:grpSpPr>
          <a:xfrm>
            <a:off x="3032175" y="3158771"/>
            <a:ext cx="1827303" cy="1299415"/>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5" name="Group 54"/>
          <p:cNvGrpSpPr/>
          <p:nvPr/>
        </p:nvGrpSpPr>
        <p:grpSpPr>
          <a:xfrm>
            <a:off x="3993249" y="3923463"/>
            <a:ext cx="1837205" cy="1306457"/>
            <a:chOff x="3159919" y="4290477"/>
            <a:chExt cx="2250281" cy="1600200"/>
          </a:xfrm>
        </p:grpSpPr>
        <p:grpSp>
          <p:nvGrpSpPr>
            <p:cNvPr id="56" name="Group 55"/>
            <p:cNvGrpSpPr/>
            <p:nvPr/>
          </p:nvGrpSpPr>
          <p:grpSpPr>
            <a:xfrm>
              <a:off x="3159919" y="4290477"/>
              <a:ext cx="2250281" cy="1600200"/>
              <a:chOff x="1908554" y="4008890"/>
              <a:chExt cx="2250281" cy="1600200"/>
            </a:xfrm>
          </p:grpSpPr>
          <p:grpSp>
            <p:nvGrpSpPr>
              <p:cNvPr id="58" name="Group 57"/>
              <p:cNvGrpSpPr/>
              <p:nvPr/>
            </p:nvGrpSpPr>
            <p:grpSpPr>
              <a:xfrm>
                <a:off x="1908554" y="4008890"/>
                <a:ext cx="2250281" cy="1600200"/>
                <a:chOff x="914400" y="3581400"/>
                <a:chExt cx="1714500" cy="1219200"/>
              </a:xfrm>
            </p:grpSpPr>
            <p:sp>
              <p:nvSpPr>
                <p:cNvPr id="63" name="Rectangle 6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562100" y="3962400"/>
                  <a:ext cx="419100" cy="457200"/>
                  <a:chOff x="914400" y="3581400"/>
                  <a:chExt cx="1714500" cy="1219200"/>
                </a:xfrm>
              </p:grpSpPr>
              <p:cxnSp>
                <p:nvCxnSpPr>
                  <p:cNvPr id="65" name="Straight Connector 64"/>
                  <p:cNvCxnSpPr>
                    <a:stCxn id="63" idx="1"/>
                    <a:endCxn id="6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66" name="Straight Connector 65"/>
                  <p:cNvCxnSpPr>
                    <a:stCxn id="63" idx="0"/>
                    <a:endCxn id="6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59"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Straight Arrow Connector 56"/>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4964614" y="4695533"/>
            <a:ext cx="1827303" cy="1299415"/>
            <a:chOff x="914400" y="3581400"/>
            <a:chExt cx="1714500" cy="1219200"/>
          </a:xfrm>
        </p:grpSpPr>
        <p:sp>
          <p:nvSpPr>
            <p:cNvPr id="68" name="Rectangle 67"/>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562100" y="3962400"/>
              <a:ext cx="419100" cy="457200"/>
              <a:chOff x="914400" y="3581400"/>
              <a:chExt cx="1714500" cy="1219200"/>
            </a:xfrm>
          </p:grpSpPr>
          <p:cxnSp>
            <p:nvCxnSpPr>
              <p:cNvPr id="70" name="Straight Connector 69"/>
              <p:cNvCxnSpPr>
                <a:stCxn id="68" idx="1"/>
                <a:endCxn id="68"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71" name="Straight Connector 70"/>
              <p:cNvCxnSpPr>
                <a:stCxn id="68" idx="0"/>
                <a:endCxn id="68"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1" name="Group 80"/>
          <p:cNvGrpSpPr/>
          <p:nvPr/>
        </p:nvGrpSpPr>
        <p:grpSpPr>
          <a:xfrm>
            <a:off x="5943600" y="5399079"/>
            <a:ext cx="1827480" cy="1299541"/>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72" name="TextBox 71"/>
          <p:cNvSpPr txBox="1"/>
          <p:nvPr/>
        </p:nvSpPr>
        <p:spPr>
          <a:xfrm>
            <a:off x="3117259" y="1802790"/>
            <a:ext cx="867545" cy="369332"/>
          </a:xfrm>
          <a:prstGeom prst="rect">
            <a:avLst/>
          </a:prstGeom>
          <a:noFill/>
        </p:spPr>
        <p:txBody>
          <a:bodyPr wrap="none" rtlCol="0">
            <a:spAutoFit/>
          </a:bodyPr>
          <a:lstStyle/>
          <a:p>
            <a:r>
              <a:rPr lang="en-US" dirty="0" smtClean="0"/>
              <a:t>Cue: 1s</a:t>
            </a:r>
            <a:endParaRPr lang="en-US" dirty="0"/>
          </a:p>
        </p:txBody>
      </p:sp>
      <p:sp>
        <p:nvSpPr>
          <p:cNvPr id="83" name="TextBox 82"/>
          <p:cNvSpPr txBox="1"/>
          <p:nvPr/>
        </p:nvSpPr>
        <p:spPr>
          <a:xfrm>
            <a:off x="4038600" y="2743747"/>
            <a:ext cx="1540806" cy="369332"/>
          </a:xfrm>
          <a:prstGeom prst="rect">
            <a:avLst/>
          </a:prstGeom>
          <a:noFill/>
        </p:spPr>
        <p:txBody>
          <a:bodyPr wrap="none" rtlCol="0">
            <a:spAutoFit/>
          </a:bodyPr>
          <a:lstStyle/>
          <a:p>
            <a:r>
              <a:rPr lang="en-US" dirty="0" smtClean="0"/>
              <a:t>Stimulus 1: .6s</a:t>
            </a:r>
            <a:endParaRPr lang="en-US" dirty="0"/>
          </a:p>
        </p:txBody>
      </p:sp>
      <p:sp>
        <p:nvSpPr>
          <p:cNvPr id="84" name="TextBox 83"/>
          <p:cNvSpPr txBox="1"/>
          <p:nvPr/>
        </p:nvSpPr>
        <p:spPr>
          <a:xfrm>
            <a:off x="5109571" y="3439147"/>
            <a:ext cx="2591800" cy="369332"/>
          </a:xfrm>
          <a:prstGeom prst="rect">
            <a:avLst/>
          </a:prstGeom>
          <a:noFill/>
        </p:spPr>
        <p:txBody>
          <a:bodyPr wrap="none" rtlCol="0">
            <a:spAutoFit/>
          </a:bodyPr>
          <a:lstStyle/>
          <a:p>
            <a:r>
              <a:rPr lang="en-US" dirty="0" smtClean="0"/>
              <a:t>Peripheral Response: .75s</a:t>
            </a:r>
            <a:endParaRPr lang="en-US" dirty="0"/>
          </a:p>
        </p:txBody>
      </p:sp>
      <p:sp>
        <p:nvSpPr>
          <p:cNvPr id="87" name="TextBox 86"/>
          <p:cNvSpPr txBox="1"/>
          <p:nvPr/>
        </p:nvSpPr>
        <p:spPr>
          <a:xfrm>
            <a:off x="6095689" y="4105645"/>
            <a:ext cx="1540806" cy="369332"/>
          </a:xfrm>
          <a:prstGeom prst="rect">
            <a:avLst/>
          </a:prstGeom>
          <a:noFill/>
        </p:spPr>
        <p:txBody>
          <a:bodyPr wrap="none" rtlCol="0">
            <a:spAutoFit/>
          </a:bodyPr>
          <a:lstStyle/>
          <a:p>
            <a:r>
              <a:rPr lang="en-US" dirty="0" smtClean="0"/>
              <a:t>Stimulus 2: .6s</a:t>
            </a:r>
            <a:endParaRPr lang="en-US" dirty="0"/>
          </a:p>
        </p:txBody>
      </p:sp>
      <p:sp>
        <p:nvSpPr>
          <p:cNvPr id="88" name="TextBox 87"/>
          <p:cNvSpPr txBox="1"/>
          <p:nvPr/>
        </p:nvSpPr>
        <p:spPr>
          <a:xfrm>
            <a:off x="6944095" y="4892047"/>
            <a:ext cx="1940916" cy="369332"/>
          </a:xfrm>
          <a:prstGeom prst="rect">
            <a:avLst/>
          </a:prstGeom>
          <a:noFill/>
        </p:spPr>
        <p:txBody>
          <a:bodyPr wrap="none" rtlCol="0">
            <a:spAutoFit/>
          </a:bodyPr>
          <a:lstStyle/>
          <a:p>
            <a:r>
              <a:rPr lang="en-US" dirty="0" smtClean="0"/>
              <a:t>Per Response: .75s</a:t>
            </a:r>
            <a:endParaRPr lang="en-US" dirty="0"/>
          </a:p>
        </p:txBody>
      </p:sp>
      <p:sp>
        <p:nvSpPr>
          <p:cNvPr id="89" name="TextBox 88"/>
          <p:cNvSpPr txBox="1"/>
          <p:nvPr/>
        </p:nvSpPr>
        <p:spPr>
          <a:xfrm>
            <a:off x="3764417" y="6161079"/>
            <a:ext cx="2113848" cy="369332"/>
          </a:xfrm>
          <a:prstGeom prst="rect">
            <a:avLst/>
          </a:prstGeom>
          <a:noFill/>
        </p:spPr>
        <p:txBody>
          <a:bodyPr wrap="none" rtlCol="0">
            <a:spAutoFit/>
          </a:bodyPr>
          <a:lstStyle/>
          <a:p>
            <a:r>
              <a:rPr lang="en-US" dirty="0" smtClean="0"/>
              <a:t>Main Response: 1.2s</a:t>
            </a:r>
            <a:endParaRPr lang="en-US" dirty="0"/>
          </a:p>
        </p:txBody>
      </p:sp>
    </p:spTree>
    <p:extLst>
      <p:ext uri="{BB962C8B-B14F-4D97-AF65-F5344CB8AC3E}">
        <p14:creationId xmlns:p14="http://schemas.microsoft.com/office/powerpoint/2010/main" val="2988104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88074" y="2368186"/>
            <a:ext cx="8274925" cy="1838326"/>
            <a:chOff x="488074" y="2368186"/>
            <a:chExt cx="8274925" cy="1838326"/>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62" name="Picture 6" descr="C:\Users\Dan\proj\att_awe\images\brazil_faces\f\178a.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68186"/>
            <a:ext cx="1533524" cy="1826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495549" y="865702"/>
            <a:ext cx="4210050" cy="4895850"/>
            <a:chOff x="2495549" y="865702"/>
            <a:chExt cx="4210050" cy="4895850"/>
          </a:xfrm>
        </p:grpSpPr>
        <p:pic>
          <p:nvPicPr>
            <p:cNvPr id="18434" name="Picture 2" descr="C:\Users\Dan\proj\att_awe\images\built\con03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Dan\proj\att_awe\images\built\con049noi050_im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073" y="3923226"/>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Users\Dan\proj\att_awe\images\built\con083noi050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91000" y="2819400"/>
            <a:ext cx="914400" cy="990600"/>
            <a:chOff x="4191000" y="2819400"/>
            <a:chExt cx="914400" cy="990600"/>
          </a:xfrm>
        </p:grpSpPr>
        <p:grpSp>
          <p:nvGrpSpPr>
            <p:cNvPr id="16" name="Group 15"/>
            <p:cNvGrpSpPr/>
            <p:nvPr/>
          </p:nvGrpSpPr>
          <p:grpSpPr>
            <a:xfrm>
              <a:off x="4191000" y="2819400"/>
              <a:ext cx="838200" cy="990600"/>
              <a:chOff x="4343400" y="2819400"/>
              <a:chExt cx="838200" cy="990600"/>
            </a:xfrm>
          </p:grpSpPr>
          <p:cxnSp>
            <p:nvCxnSpPr>
              <p:cNvPr id="17" name="Straight Connector 16"/>
              <p:cNvCxnSpPr/>
              <p:nvPr/>
            </p:nvCxnSpPr>
            <p:spPr>
              <a:xfrm flipV="1">
                <a:off x="4953000" y="2819400"/>
                <a:ext cx="228600" cy="2286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3542228"/>
                <a:ext cx="193343" cy="26777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flipV="1">
                <a:off x="4343400" y="2819400"/>
                <a:ext cx="249072" cy="235741"/>
              </a:xfrm>
              <a:prstGeom prst="line">
                <a:avLst/>
              </a:prstGeom>
            </p:spPr>
            <p:style>
              <a:lnRef idx="3">
                <a:schemeClr val="dk1"/>
              </a:lnRef>
              <a:fillRef idx="0">
                <a:schemeClr val="dk1"/>
              </a:fillRef>
              <a:effectRef idx="2">
                <a:schemeClr val="dk1"/>
              </a:effectRef>
              <a:fontRef idx="minor">
                <a:schemeClr val="tx1"/>
              </a:fontRef>
            </p:style>
          </p:cxnSp>
        </p:grpSp>
        <p:cxnSp>
          <p:nvCxnSpPr>
            <p:cNvPr id="20" name="Straight Connector 19"/>
            <p:cNvCxnSpPr/>
            <p:nvPr/>
          </p:nvCxnSpPr>
          <p:spPr>
            <a:xfrm>
              <a:off x="4876800" y="3542228"/>
              <a:ext cx="228600" cy="267772"/>
            </a:xfrm>
            <a:prstGeom prst="line">
              <a:avLst/>
            </a:prstGeom>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4024952" y="2715904"/>
            <a:ext cx="1143000" cy="1219200"/>
            <a:chOff x="4024952" y="2715904"/>
            <a:chExt cx="1143000" cy="1219200"/>
          </a:xfrm>
        </p:grpSpPr>
        <p:grpSp>
          <p:nvGrpSpPr>
            <p:cNvPr id="24" name="Group 23"/>
            <p:cNvGrpSpPr/>
            <p:nvPr/>
          </p:nvGrpSpPr>
          <p:grpSpPr>
            <a:xfrm>
              <a:off x="4024952" y="2715904"/>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86877" y="2831276"/>
              <a:ext cx="914400" cy="990600"/>
              <a:chOff x="4191000" y="2819400"/>
              <a:chExt cx="914400" cy="990600"/>
            </a:xfrm>
          </p:grpSpPr>
          <p:grpSp>
            <p:nvGrpSpPr>
              <p:cNvPr id="28" name="Group 27"/>
              <p:cNvGrpSpPr/>
              <p:nvPr/>
            </p:nvGrpSpPr>
            <p:grpSpPr>
              <a:xfrm>
                <a:off x="4191000" y="2819400"/>
                <a:ext cx="838200" cy="990600"/>
                <a:chOff x="4343400" y="2819400"/>
                <a:chExt cx="838200" cy="990600"/>
              </a:xfrm>
            </p:grpSpPr>
            <p:cxnSp>
              <p:nvCxnSpPr>
                <p:cNvPr id="30" name="Straight Connector 29"/>
                <p:cNvCxnSpPr/>
                <p:nvPr/>
              </p:nvCxnSpPr>
              <p:spPr>
                <a:xfrm flipV="1">
                  <a:off x="4953000" y="2819400"/>
                  <a:ext cx="228600" cy="2286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4343400" y="3542228"/>
                  <a:ext cx="193343"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flipV="1">
                  <a:off x="4343400" y="2819400"/>
                  <a:ext cx="249072" cy="23574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cxnSp>
            <p:nvCxnSpPr>
              <p:cNvPr id="29" name="Straight Connector 28"/>
              <p:cNvCxnSpPr/>
              <p:nvPr/>
            </p:nvCxnSpPr>
            <p:spPr>
              <a:xfrm>
                <a:off x="4876800" y="3542228"/>
                <a:ext cx="228600"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9462"/>
                                        </p:tgtEl>
                                        <p:attrNameLst>
                                          <p:attrName>style.visibility</p:attrName>
                                        </p:attrNameLst>
                                      </p:cBhvr>
                                      <p:to>
                                        <p:strVal val="visible"/>
                                      </p:to>
                                    </p:set>
                                  </p:childTnLst>
                                </p:cTn>
                              </p:par>
                            </p:childTnLst>
                          </p:cTn>
                        </p:par>
                        <p:par>
                          <p:cTn id="14" fill="hold">
                            <p:stCondLst>
                              <p:cond delay="1500"/>
                            </p:stCondLst>
                            <p:childTnLst>
                              <p:par>
                                <p:cTn id="15" presetID="1" presetClass="exit" presetSubtype="0" fill="hold" nodeType="afterEffect">
                                  <p:stCondLst>
                                    <p:cond delay="200"/>
                                  </p:stCondLst>
                                  <p:childTnLst>
                                    <p:set>
                                      <p:cBhvr>
                                        <p:cTn id="16" dur="1" fill="hold">
                                          <p:stCondLst>
                                            <p:cond delay="0"/>
                                          </p:stCondLst>
                                        </p:cTn>
                                        <p:tgtEl>
                                          <p:spTgt spid="19462"/>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15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150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250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250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2500"/>
                                  </p:stCondLst>
                                  <p:childTnLst>
                                    <p:set>
                                      <p:cBhvr>
                                        <p:cTn id="32" dur="1" fill="hold">
                                          <p:stCondLst>
                                            <p:cond delay="0"/>
                                          </p:stCondLst>
                                        </p:cTn>
                                        <p:tgtEl>
                                          <p:spTgt spid="15"/>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nodeType="after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sp>
        <p:nvSpPr>
          <p:cNvPr id="9" name="TextBox 8"/>
          <p:cNvSpPr txBox="1"/>
          <p:nvPr/>
        </p:nvSpPr>
        <p:spPr>
          <a:xfrm>
            <a:off x="271956" y="1066800"/>
            <a:ext cx="8567244" cy="1200329"/>
          </a:xfrm>
          <a:prstGeom prst="rect">
            <a:avLst/>
          </a:prstGeom>
          <a:noFill/>
        </p:spPr>
        <p:txBody>
          <a:bodyPr wrap="square" rtlCol="0">
            <a:spAutoFit/>
          </a:bodyPr>
          <a:lstStyle/>
          <a:p>
            <a:endParaRPr lang="en-US" sz="2400" dirty="0"/>
          </a:p>
          <a:p>
            <a:r>
              <a:rPr lang="en-US" sz="2400" dirty="0" smtClean="0"/>
              <a:t>Our initial hypothesis was that attending to noise, a face feature, would reduce performance on the gender task. </a:t>
            </a:r>
          </a:p>
        </p:txBody>
      </p:sp>
      <p:sp>
        <p:nvSpPr>
          <p:cNvPr id="50" name="TextBox 49"/>
          <p:cNvSpPr txBox="1"/>
          <p:nvPr/>
        </p:nvSpPr>
        <p:spPr>
          <a:xfrm>
            <a:off x="6934200" y="4250249"/>
            <a:ext cx="1194173" cy="646331"/>
          </a:xfrm>
          <a:prstGeom prst="rect">
            <a:avLst/>
          </a:prstGeom>
          <a:noFill/>
        </p:spPr>
        <p:txBody>
          <a:bodyPr wrap="none" rtlCol="0">
            <a:spAutoFit/>
          </a:bodyPr>
          <a:lstStyle/>
          <a:p>
            <a:r>
              <a:rPr lang="en-US" dirty="0" smtClean="0"/>
              <a:t>Single Task</a:t>
            </a:r>
          </a:p>
          <a:p>
            <a:r>
              <a:rPr lang="en-US" dirty="0" smtClean="0"/>
              <a:t>Dual Task</a:t>
            </a:r>
            <a:endParaRPr lang="en-US" dirty="0"/>
          </a:p>
        </p:txBody>
      </p:sp>
      <p:sp>
        <p:nvSpPr>
          <p:cNvPr id="52" name="Oval 51"/>
          <p:cNvSpPr/>
          <p:nvPr/>
        </p:nvSpPr>
        <p:spPr>
          <a:xfrm>
            <a:off x="6771105" y="4359166"/>
            <a:ext cx="174078" cy="184666"/>
          </a:xfrm>
          <a:prstGeom prst="ellipse">
            <a:avLst/>
          </a:prstGeom>
          <a:no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Isosceles Triangle 52"/>
          <p:cNvSpPr/>
          <p:nvPr/>
        </p:nvSpPr>
        <p:spPr>
          <a:xfrm>
            <a:off x="6766946" y="4607546"/>
            <a:ext cx="207145" cy="2088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919346" y="5067254"/>
            <a:ext cx="976742" cy="3231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Contrast</a:t>
            </a:r>
            <a:endParaRPr lang="en-US" dirty="0"/>
          </a:p>
        </p:txBody>
      </p:sp>
      <p:sp>
        <p:nvSpPr>
          <p:cNvPr id="62" name="Rectangle 61"/>
          <p:cNvSpPr/>
          <p:nvPr/>
        </p:nvSpPr>
        <p:spPr>
          <a:xfrm>
            <a:off x="6916280" y="5437409"/>
            <a:ext cx="976742" cy="3231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Noise</a:t>
            </a:r>
            <a:endParaRPr lang="en-US" dirty="0"/>
          </a:p>
        </p:txBody>
      </p:sp>
      <p:grpSp>
        <p:nvGrpSpPr>
          <p:cNvPr id="2" name="Group 1"/>
          <p:cNvGrpSpPr/>
          <p:nvPr/>
        </p:nvGrpSpPr>
        <p:grpSpPr>
          <a:xfrm>
            <a:off x="1689707" y="2590799"/>
            <a:ext cx="4351772" cy="3788033"/>
            <a:chOff x="2743200" y="3549134"/>
            <a:chExt cx="3298278" cy="2871012"/>
          </a:xfrm>
        </p:grpSpPr>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5340645" y="5867400"/>
              <a:ext cx="700833" cy="369332"/>
            </a:xfrm>
            <a:prstGeom prst="rect">
              <a:avLst/>
            </a:prstGeom>
            <a:noFill/>
          </p:spPr>
          <p:txBody>
            <a:bodyPr wrap="none" rtlCol="0">
              <a:spAutoFit/>
            </a:bodyPr>
            <a:lstStyle/>
            <a:p>
              <a:r>
                <a:rPr lang="en-US" dirty="0" smtClean="0"/>
                <a:t>100%</a:t>
              </a:r>
              <a:endParaRPr lang="en-US" dirty="0"/>
            </a:p>
          </p:txBody>
        </p:sp>
        <p:sp>
          <p:nvSpPr>
            <p:cNvPr id="8" name="TextBox 7"/>
            <p:cNvSpPr txBox="1"/>
            <p:nvPr/>
          </p:nvSpPr>
          <p:spPr>
            <a:xfrm>
              <a:off x="4060278" y="6046999"/>
              <a:ext cx="1004077" cy="326576"/>
            </a:xfrm>
            <a:prstGeom prst="rect">
              <a:avLst/>
            </a:prstGeom>
            <a:noFill/>
          </p:spPr>
          <p:txBody>
            <a:bodyPr wrap="none" rtlCol="0">
              <a:spAutoFit/>
            </a:bodyPr>
            <a:lstStyle/>
            <a:p>
              <a:r>
                <a:rPr lang="en-US" sz="2200" dirty="0" smtClean="0"/>
                <a:t>Main </a:t>
              </a:r>
              <a:r>
                <a:rPr lang="en-US" sz="2200" dirty="0" smtClean="0"/>
                <a:t>Task</a:t>
              </a:r>
              <a:endParaRPr lang="en-US" sz="2200" dirty="0"/>
            </a:p>
          </p:txBody>
        </p:sp>
        <p:sp>
          <p:nvSpPr>
            <p:cNvPr id="10" name="TextBox 9"/>
            <p:cNvSpPr txBox="1"/>
            <p:nvPr/>
          </p:nvSpPr>
          <p:spPr>
            <a:xfrm rot="16200000">
              <a:off x="2353505" y="4637311"/>
              <a:ext cx="1446169" cy="326576"/>
            </a:xfrm>
            <a:prstGeom prst="rect">
              <a:avLst/>
            </a:prstGeom>
            <a:noFill/>
          </p:spPr>
          <p:txBody>
            <a:bodyPr wrap="none" rtlCol="0">
              <a:spAutoFit/>
            </a:bodyPr>
            <a:lstStyle/>
            <a:p>
              <a:r>
                <a:rPr lang="en-US" sz="2200" dirty="0" smtClean="0"/>
                <a:t>Peripheral Task</a:t>
              </a:r>
              <a:endParaRPr lang="en-US" sz="2200" dirty="0"/>
            </a:p>
          </p:txBody>
        </p:sp>
        <p:sp>
          <p:nvSpPr>
            <p:cNvPr id="43" name="TextBox 42"/>
            <p:cNvSpPr txBox="1"/>
            <p:nvPr/>
          </p:nvSpPr>
          <p:spPr>
            <a:xfrm>
              <a:off x="2743200" y="3549134"/>
              <a:ext cx="700833" cy="369332"/>
            </a:xfrm>
            <a:prstGeom prst="rect">
              <a:avLst/>
            </a:prstGeom>
            <a:noFill/>
          </p:spPr>
          <p:txBody>
            <a:bodyPr wrap="none" rtlCol="0">
              <a:spAutoFit/>
            </a:bodyPr>
            <a:lstStyle/>
            <a:p>
              <a:r>
                <a:rPr lang="en-US" dirty="0" smtClean="0"/>
                <a:t>100%</a:t>
              </a:r>
              <a:endParaRPr lang="en-US" dirty="0"/>
            </a:p>
          </p:txBody>
        </p:sp>
        <p:cxnSp>
          <p:nvCxnSpPr>
            <p:cNvPr id="44" name="Straight Connector 43"/>
            <p:cNvCxnSpPr>
              <a:stCxn id="7" idx="0"/>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a:endCxn id="43" idx="3"/>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77710"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Isosceles Triangle 53"/>
            <p:cNvSpPr/>
            <p:nvPr/>
          </p:nvSpPr>
          <p:spPr>
            <a:xfrm>
              <a:off x="5584055" y="3657600"/>
              <a:ext cx="207145" cy="208820"/>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Isosceles Triangle 54"/>
            <p:cNvSpPr/>
            <p:nvPr/>
          </p:nvSpPr>
          <p:spPr>
            <a:xfrm>
              <a:off x="5579273" y="4696190"/>
              <a:ext cx="207145" cy="208820"/>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6" name="Straight Arrow Connector 65"/>
            <p:cNvCxnSpPr/>
            <p:nvPr/>
          </p:nvCxnSpPr>
          <p:spPr>
            <a:xfrm>
              <a:off x="5873457" y="3762010"/>
              <a:ext cx="0" cy="1038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791102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533400"/>
            <a:ext cx="7855801" cy="633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Tree>
    <p:extLst>
      <p:ext uri="{BB962C8B-B14F-4D97-AF65-F5344CB8AC3E}">
        <p14:creationId xmlns:p14="http://schemas.microsoft.com/office/powerpoint/2010/main" val="21533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5262979"/>
          </a:xfrm>
          <a:prstGeom prst="rect">
            <a:avLst/>
          </a:prstGeom>
          <a:noFill/>
        </p:spPr>
        <p:txBody>
          <a:bodyPr wrap="square" rtlCol="0">
            <a:spAutoFit/>
          </a:bodyPr>
          <a:lstStyle/>
          <a:p>
            <a:r>
              <a:rPr lang="en-US" sz="2400" dirty="0" smtClean="0"/>
              <a:t>There was an interaction between feature attention and awareness—but in an unexpected direction. </a:t>
            </a:r>
          </a:p>
          <a:p>
            <a:endParaRPr lang="en-US" sz="2400" dirty="0"/>
          </a:p>
          <a:p>
            <a:pPr marL="457200" indent="-457200">
              <a:buFont typeface="+mj-lt"/>
              <a:buAutoNum type="arabicPeriod"/>
            </a:pPr>
            <a:r>
              <a:rPr lang="en-US" sz="2400" dirty="0" smtClean="0"/>
              <a:t>Is awareness of gender really a matter of “awareness”? Evidence that reading, arithmetic, priming, etc…, can be done “blind” to some extent.</a:t>
            </a:r>
          </a:p>
          <a:p>
            <a:pPr marL="457200" indent="-457200">
              <a:buFont typeface="+mj-lt"/>
              <a:buAutoNum type="arabicPeriod"/>
            </a:pPr>
            <a:endParaRPr lang="en-US" sz="2400" dirty="0"/>
          </a:p>
          <a:p>
            <a:pPr marL="457200" indent="-457200">
              <a:buFont typeface="+mj-lt"/>
              <a:buAutoNum type="arabicPeriod"/>
            </a:pPr>
            <a:r>
              <a:rPr lang="en-US" sz="2400" dirty="0" smtClean="0"/>
              <a:t>Strong bottom-up attentional effects. Attention is “drawn” towards the peripheral faces.</a:t>
            </a:r>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6" name="TextBox 5"/>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
        <p:nvSpPr>
          <p:cNvPr id="7" name="TextBox 6"/>
          <p:cNvSpPr txBox="1"/>
          <p:nvPr/>
        </p:nvSpPr>
        <p:spPr>
          <a:xfrm>
            <a:off x="5257800" y="6336268"/>
            <a:ext cx="3733800" cy="369332"/>
          </a:xfrm>
          <a:prstGeom prst="rect">
            <a:avLst/>
          </a:prstGeom>
          <a:noFill/>
        </p:spPr>
        <p:txBody>
          <a:bodyPr wrap="square" rtlCol="0">
            <a:spAutoFit/>
          </a:bodyPr>
          <a:lstStyle/>
          <a:p>
            <a:r>
              <a:rPr lang="en-US" dirty="0" err="1" smtClean="0"/>
              <a:t>Naccache</a:t>
            </a:r>
            <a:r>
              <a:rPr lang="en-US" dirty="0" smtClean="0"/>
              <a:t> et al. 2002; </a:t>
            </a:r>
            <a:r>
              <a:rPr lang="en-US" dirty="0" err="1" smtClean="0"/>
              <a:t>Sklar</a:t>
            </a:r>
            <a:r>
              <a:rPr lang="en-US" dirty="0" smtClean="0"/>
              <a:t> et al. 2012</a:t>
            </a:r>
            <a:endParaRPr lang="en-US" dirty="0"/>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6060313" cy="584775"/>
          </a:xfrm>
          <a:prstGeom prst="rect">
            <a:avLst/>
          </a:prstGeom>
          <a:noFill/>
        </p:spPr>
        <p:txBody>
          <a:bodyPr wrap="none" rtlCol="0">
            <a:spAutoFit/>
          </a:bodyPr>
          <a:lstStyle/>
          <a:p>
            <a:r>
              <a:rPr lang="en-US" sz="3200" dirty="0" smtClean="0"/>
              <a:t>(1) Specific Measures of Awareness</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7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8338693" cy="584775"/>
          </a:xfrm>
          <a:prstGeom prst="rect">
            <a:avLst/>
          </a:prstGeom>
          <a:noFill/>
        </p:spPr>
        <p:txBody>
          <a:bodyPr wrap="none" rtlCol="0">
            <a:spAutoFit/>
          </a:bodyPr>
          <a:lstStyle/>
          <a:p>
            <a:r>
              <a:rPr lang="en-US" sz="3200" dirty="0" smtClean="0"/>
              <a:t>(1/2) Change Blindness: Less Bottom-Up Salience</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 name="Straight Arrow Connector 4"/>
          <p:cNvCxnSpPr/>
          <p:nvPr/>
        </p:nvCxnSpPr>
        <p:spPr>
          <a:xfrm flipV="1">
            <a:off x="4630445" y="3466028"/>
            <a:ext cx="238841" cy="3089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10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143000"/>
            <a:ext cx="7848600" cy="461665"/>
          </a:xfrm>
          <a:prstGeom prst="rect">
            <a:avLst/>
          </a:prstGeom>
          <a:noFill/>
        </p:spPr>
        <p:txBody>
          <a:bodyPr wrap="square" rtlCol="0">
            <a:spAutoFit/>
          </a:bodyPr>
          <a:lstStyle/>
          <a:p>
            <a:r>
              <a:rPr lang="en-US" sz="2400" dirty="0" smtClean="0"/>
              <a:t>Instead of a dual task, a single task with similar features.</a:t>
            </a:r>
          </a:p>
        </p:txBody>
      </p:sp>
      <p:sp>
        <p:nvSpPr>
          <p:cNvPr id="6" name="TextBox 5"/>
          <p:cNvSpPr txBox="1"/>
          <p:nvPr/>
        </p:nvSpPr>
        <p:spPr>
          <a:xfrm>
            <a:off x="271956" y="228600"/>
            <a:ext cx="3930884" cy="584775"/>
          </a:xfrm>
          <a:prstGeom prst="rect">
            <a:avLst/>
          </a:prstGeom>
          <a:noFill/>
        </p:spPr>
        <p:txBody>
          <a:bodyPr wrap="none" rtlCol="0">
            <a:spAutoFit/>
          </a:bodyPr>
          <a:lstStyle/>
          <a:p>
            <a:r>
              <a:rPr lang="en-US" sz="3200" dirty="0" smtClean="0"/>
              <a:t>(3) Timing is an issue…</a:t>
            </a:r>
            <a:endParaRPr lang="en-US" sz="3200" dirty="0"/>
          </a:p>
        </p:txBody>
      </p:sp>
      <p:grpSp>
        <p:nvGrpSpPr>
          <p:cNvPr id="45" name="Group 44"/>
          <p:cNvGrpSpPr/>
          <p:nvPr/>
        </p:nvGrpSpPr>
        <p:grpSpPr>
          <a:xfrm>
            <a:off x="544258" y="1828600"/>
            <a:ext cx="8294942" cy="4798494"/>
            <a:chOff x="544258" y="1828600"/>
            <a:chExt cx="8294942" cy="4798494"/>
          </a:xfrm>
        </p:grpSpPr>
        <p:grpSp>
          <p:nvGrpSpPr>
            <p:cNvPr id="14" name="Group 13"/>
            <p:cNvGrpSpPr/>
            <p:nvPr/>
          </p:nvGrpSpPr>
          <p:grpSpPr>
            <a:xfrm>
              <a:off x="544258" y="1828600"/>
              <a:ext cx="2419351" cy="2016916"/>
              <a:chOff x="1564692" y="1676400"/>
              <a:chExt cx="6131507" cy="5111591"/>
            </a:xfrm>
          </p:grpSpPr>
          <p:sp>
            <p:nvSpPr>
              <p:cNvPr id="15" name="Rectangle 1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984043" y="3722131"/>
                <a:ext cx="1143000" cy="1219200"/>
                <a:chOff x="3810000" y="2921876"/>
                <a:chExt cx="1143000" cy="1219200"/>
              </a:xfrm>
            </p:grpSpPr>
            <p:cxnSp>
              <p:nvCxnSpPr>
                <p:cNvPr id="22" name="Straight Connector 2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932808" y="2728958"/>
              <a:ext cx="2419351" cy="2016916"/>
              <a:chOff x="1564692" y="1676400"/>
              <a:chExt cx="6131507" cy="5111591"/>
            </a:xfrm>
          </p:grpSpPr>
          <p:sp>
            <p:nvSpPr>
              <p:cNvPr id="2" name="Rectangle 1"/>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Users\Dan\proj\att_awe\images\built\con050noi008_img.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7221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3476624" y="3572814"/>
              <a:ext cx="2419351" cy="2016916"/>
              <a:chOff x="1564692" y="1676400"/>
              <a:chExt cx="6131507" cy="5111591"/>
            </a:xfrm>
          </p:grpSpPr>
          <p:sp>
            <p:nvSpPr>
              <p:cNvPr id="25" name="Rectangle 2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984043" y="3722131"/>
                <a:ext cx="1143000" cy="1219200"/>
                <a:chOff x="3810000" y="2921876"/>
                <a:chExt cx="1143000" cy="1219200"/>
              </a:xfrm>
            </p:grpSpPr>
            <p:cxnSp>
              <p:nvCxnSpPr>
                <p:cNvPr id="28" name="Straight Connector 2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5034645" y="461017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984043" y="3722131"/>
                <a:ext cx="1143000" cy="1219200"/>
                <a:chOff x="3810000" y="2921876"/>
                <a:chExt cx="1143000" cy="1219200"/>
              </a:xfrm>
            </p:grpSpPr>
            <p:cxnSp>
              <p:nvCxnSpPr>
                <p:cNvPr id="33" name="Straight Connector 32"/>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112928" y="1981200"/>
              <a:ext cx="994183" cy="369332"/>
            </a:xfrm>
            <a:prstGeom prst="rect">
              <a:avLst/>
            </a:prstGeom>
            <a:noFill/>
          </p:spPr>
          <p:txBody>
            <a:bodyPr wrap="none" rtlCol="0">
              <a:spAutoFit/>
            </a:bodyPr>
            <a:lstStyle/>
            <a:p>
              <a:r>
                <a:rPr lang="en-US" dirty="0" smtClean="0"/>
                <a:t>ITI + Cue</a:t>
              </a:r>
              <a:endParaRPr lang="en-US" dirty="0"/>
            </a:p>
          </p:txBody>
        </p:sp>
        <p:sp>
          <p:nvSpPr>
            <p:cNvPr id="39" name="TextBox 38"/>
            <p:cNvSpPr txBox="1"/>
            <p:nvPr/>
          </p:nvSpPr>
          <p:spPr>
            <a:xfrm>
              <a:off x="4656874" y="2865964"/>
              <a:ext cx="2920351" cy="369332"/>
            </a:xfrm>
            <a:prstGeom prst="rect">
              <a:avLst/>
            </a:prstGeom>
            <a:noFill/>
          </p:spPr>
          <p:txBody>
            <a:bodyPr wrap="none" rtlCol="0">
              <a:spAutoFit/>
            </a:bodyPr>
            <a:lstStyle/>
            <a:p>
              <a:r>
                <a:rPr lang="en-US" dirty="0" smtClean="0"/>
                <a:t>Stimulus (change/no change)</a:t>
              </a:r>
              <a:endParaRPr lang="en-US" dirty="0"/>
            </a:p>
          </p:txBody>
        </p:sp>
        <p:sp>
          <p:nvSpPr>
            <p:cNvPr id="40" name="TextBox 39"/>
            <p:cNvSpPr txBox="1"/>
            <p:nvPr/>
          </p:nvSpPr>
          <p:spPr>
            <a:xfrm>
              <a:off x="6117049" y="3845516"/>
              <a:ext cx="1221809" cy="369332"/>
            </a:xfrm>
            <a:prstGeom prst="rect">
              <a:avLst/>
            </a:prstGeom>
            <a:noFill/>
          </p:spPr>
          <p:txBody>
            <a:bodyPr wrap="none" rtlCol="0">
              <a:spAutoFit/>
            </a:bodyPr>
            <a:lstStyle/>
            <a:p>
              <a:r>
                <a:rPr lang="en-US" dirty="0" smtClean="0"/>
                <a:t>Variable ISI</a:t>
              </a:r>
              <a:endParaRPr lang="en-US" dirty="0"/>
            </a:p>
          </p:txBody>
        </p:sp>
        <p:sp>
          <p:nvSpPr>
            <p:cNvPr id="41" name="TextBox 40"/>
            <p:cNvSpPr txBox="1"/>
            <p:nvPr/>
          </p:nvSpPr>
          <p:spPr>
            <a:xfrm>
              <a:off x="7757685" y="4861080"/>
              <a:ext cx="1081515" cy="369332"/>
            </a:xfrm>
            <a:prstGeom prst="rect">
              <a:avLst/>
            </a:prstGeom>
            <a:noFill/>
          </p:spPr>
          <p:txBody>
            <a:bodyPr wrap="none" rtlCol="0">
              <a:spAutoFit/>
            </a:bodyPr>
            <a:lstStyle/>
            <a:p>
              <a:r>
                <a:rPr lang="en-US" dirty="0" smtClean="0"/>
                <a:t>Response</a:t>
              </a:r>
              <a:endParaRPr lang="en-US" dirty="0"/>
            </a:p>
          </p:txBody>
        </p:sp>
        <p:cxnSp>
          <p:nvCxnSpPr>
            <p:cNvPr id="43" name="Straight Arrow Connector 42"/>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19089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8" name="Oval 37"/>
          <p:cNvSpPr/>
          <p:nvPr/>
        </p:nvSpPr>
        <p:spPr>
          <a:xfrm>
            <a:off x="4724764" y="6227453"/>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454336" y="5895982"/>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45660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4154984"/>
          </a:xfrm>
          <a:prstGeom prst="rect">
            <a:avLst/>
          </a:prstGeom>
          <a:noFill/>
        </p:spPr>
        <p:txBody>
          <a:bodyPr wrap="square" rtlCol="0">
            <a:spAutoFit/>
          </a:bodyPr>
          <a:lstStyle/>
          <a:p>
            <a:pPr marL="457200" indent="-457200">
              <a:buFont typeface="+mj-lt"/>
              <a:buAutoNum type="arabicPeriod"/>
            </a:pPr>
            <a:r>
              <a:rPr lang="en-US" sz="2400" dirty="0" smtClean="0"/>
              <a:t>Is awareness of gender really a matter of “awareness”? / Strong bottom-up attentional effects.</a:t>
            </a:r>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8" name="TextBox 7"/>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pic>
        <p:nvPicPr>
          <p:cNvPr id="9" name="Picture 5" descr="C:\Users\Dan\proj\att_awe\images\built\con050noi008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3997" y="1518743"/>
            <a:ext cx="1116150" cy="13379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Dan\proj\att_awe\images\built\con050noi092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625" y="1518744"/>
            <a:ext cx="1116150" cy="13379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780819" y="3412523"/>
            <a:ext cx="1893069" cy="1314649"/>
            <a:chOff x="544258" y="1828600"/>
            <a:chExt cx="6909738" cy="4798494"/>
          </a:xfrm>
        </p:grpSpPr>
        <p:grpSp>
          <p:nvGrpSpPr>
            <p:cNvPr id="12" name="Group 11"/>
            <p:cNvGrpSpPr/>
            <p:nvPr/>
          </p:nvGrpSpPr>
          <p:grpSpPr>
            <a:xfrm>
              <a:off x="544258" y="1828600"/>
              <a:ext cx="2419351" cy="2016916"/>
              <a:chOff x="1564692" y="1676400"/>
              <a:chExt cx="6131507" cy="5111591"/>
            </a:xfrm>
          </p:grpSpPr>
          <p:sp>
            <p:nvSpPr>
              <p:cNvPr id="40" name="Rectangle 39"/>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984043" y="3722131"/>
                <a:ext cx="1143000" cy="1219200"/>
                <a:chOff x="3810000" y="2921876"/>
                <a:chExt cx="1143000" cy="1219200"/>
              </a:xfrm>
            </p:grpSpPr>
            <p:cxnSp>
              <p:nvCxnSpPr>
                <p:cNvPr id="42" name="Straight Connector 4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932808" y="272895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C:\Users\Dan\proj\att_awe\images\built\con050noi008_img.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Dan\proj\att_awe\images\built\con033noi050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Dan\proj\att_awe\images\built\con065noi050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Users\Dan\proj\att_awe\images\built\con050noi092_im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Users\Dan\proj\att_awe\images\built\con050noi008_im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984043" y="3722131"/>
                <a:ext cx="1143000" cy="1219200"/>
                <a:chOff x="3810000" y="2921876"/>
                <a:chExt cx="1143000" cy="1219200"/>
              </a:xfrm>
            </p:grpSpPr>
            <p:cxnSp>
              <p:nvCxnSpPr>
                <p:cNvPr id="38" name="Straight Connector 3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3476624" y="3572814"/>
              <a:ext cx="2419351" cy="2016916"/>
              <a:chOff x="1564692" y="1676400"/>
              <a:chExt cx="6131507" cy="5111591"/>
            </a:xfrm>
          </p:grpSpPr>
          <p:sp>
            <p:nvSpPr>
              <p:cNvPr id="27" name="Rectangle 26"/>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984043" y="3722131"/>
                <a:ext cx="1143000" cy="1219200"/>
                <a:chOff x="3810000" y="2921876"/>
                <a:chExt cx="1143000" cy="1219200"/>
              </a:xfrm>
            </p:grpSpPr>
            <p:cxnSp>
              <p:nvCxnSpPr>
                <p:cNvPr id="29" name="Straight Connector 28"/>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5034645" y="4610178"/>
              <a:ext cx="2419351" cy="2016916"/>
              <a:chOff x="1564692" y="1676400"/>
              <a:chExt cx="6131507" cy="5111591"/>
            </a:xfrm>
          </p:grpSpPr>
          <p:sp>
            <p:nvSpPr>
              <p:cNvPr id="23" name="Rectangle 22"/>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984043" y="3722131"/>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 name="Straight Arrow Connector 1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86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1956" y="22860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8" name="TextBox 7"/>
          <p:cNvSpPr txBox="1"/>
          <p:nvPr/>
        </p:nvSpPr>
        <p:spPr>
          <a:xfrm>
            <a:off x="201011" y="1572668"/>
            <a:ext cx="1544718" cy="369332"/>
          </a:xfrm>
          <a:prstGeom prst="rect">
            <a:avLst/>
          </a:prstGeom>
          <a:noFill/>
        </p:spPr>
        <p:txBody>
          <a:bodyPr wrap="none" rtlCol="0">
            <a:spAutoFit/>
          </a:bodyPr>
          <a:lstStyle/>
          <a:p>
            <a:r>
              <a:rPr lang="en-US" dirty="0" smtClean="0"/>
              <a:t>Justin Gardner</a:t>
            </a:r>
            <a:endParaRPr lang="en-US" dirty="0"/>
          </a:p>
        </p:txBody>
      </p:sp>
      <p:sp>
        <p:nvSpPr>
          <p:cNvPr id="9" name="TextBox 8"/>
          <p:cNvSpPr txBox="1"/>
          <p:nvPr/>
        </p:nvSpPr>
        <p:spPr>
          <a:xfrm>
            <a:off x="7086600" y="1591061"/>
            <a:ext cx="1844672" cy="369332"/>
          </a:xfrm>
          <a:prstGeom prst="rect">
            <a:avLst/>
          </a:prstGeom>
          <a:noFill/>
        </p:spPr>
        <p:txBody>
          <a:bodyPr wrap="none" rtlCol="0">
            <a:spAutoFit/>
          </a:bodyPr>
          <a:lstStyle/>
          <a:p>
            <a:r>
              <a:rPr lang="en-US" dirty="0" err="1" smtClean="0"/>
              <a:t>Steeve</a:t>
            </a:r>
            <a:r>
              <a:rPr lang="en-US" dirty="0" smtClean="0"/>
              <a:t> </a:t>
            </a:r>
            <a:r>
              <a:rPr lang="en-US" dirty="0" err="1" smtClean="0"/>
              <a:t>Laquitaine</a:t>
            </a:r>
            <a:endParaRPr lang="en-US" dirty="0"/>
          </a:p>
        </p:txBody>
      </p:sp>
      <p:pic>
        <p:nvPicPr>
          <p:cNvPr id="2052" name="Picture 4" descr="http://gru.stanford.edu/lib/exe/fetch.php/shared/jlgheadshot.jpg?w=240&amp;h=160&amp;cache=cach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995334"/>
            <a:ext cx="2286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572" y="1064307"/>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attention and awareness!</a:t>
            </a:r>
            <a:endParaRPr lang="en-US" sz="3200"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3416320"/>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p>
          <a:p>
            <a:endParaRPr lang="en-US" sz="2400" dirty="0"/>
          </a:p>
          <a:p>
            <a:r>
              <a:rPr lang="en-US" sz="2400" dirty="0" smtClean="0"/>
              <a:t>“</a:t>
            </a:r>
            <a:r>
              <a:rPr lang="en-US" sz="2400" i="1" dirty="0"/>
              <a:t>The close relationship between attention and</a:t>
            </a:r>
          </a:p>
          <a:p>
            <a:r>
              <a:rPr lang="en-US" sz="2400" i="1" dirty="0"/>
              <a:t>consciousness has led many scholars to conflate these</a:t>
            </a:r>
          </a:p>
          <a:p>
            <a:r>
              <a:rPr lang="en-US" sz="2400" i="1" dirty="0" smtClean="0"/>
              <a:t>processes</a:t>
            </a:r>
            <a:r>
              <a:rPr lang="en-US" sz="2400" dirty="0" smtClean="0"/>
              <a:t>“ (Koch &amp; Tsuchiya, 2006)</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1956" y="981712"/>
            <a:ext cx="4572000" cy="1200329"/>
          </a:xfrm>
          <a:prstGeom prst="rect">
            <a:avLst/>
          </a:prstGeom>
        </p:spPr>
        <p:txBody>
          <a:bodyPr>
            <a:spAutoFit/>
          </a:bodyPr>
          <a:lstStyle/>
          <a:p>
            <a:r>
              <a:rPr lang="en-US" dirty="0"/>
              <a:t>“</a:t>
            </a:r>
            <a:r>
              <a:rPr lang="en-US" i="1" dirty="0"/>
              <a:t>The close relationship between attention and</a:t>
            </a:r>
          </a:p>
          <a:p>
            <a:r>
              <a:rPr lang="en-US" i="1" dirty="0"/>
              <a:t>consciousness has led many scholars to conflate </a:t>
            </a:r>
            <a:r>
              <a:rPr lang="en-US" i="1" dirty="0" smtClean="0"/>
              <a:t>these processes</a:t>
            </a:r>
            <a:r>
              <a:rPr lang="en-US" dirty="0"/>
              <a:t>“ (Koch &amp; Tsuchiya, 2006)</a:t>
            </a:r>
          </a:p>
        </p:txBody>
      </p:sp>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2363</TotalTime>
  <Words>1583</Words>
  <Application>Microsoft Office PowerPoint</Application>
  <PresentationFormat>On-screen Show (4:3)</PresentationFormat>
  <Paragraphs>273</Paragraphs>
  <Slides>53</Slides>
  <Notes>23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66</cp:revision>
  <dcterms:created xsi:type="dcterms:W3CDTF">2015-02-02T04:45:42Z</dcterms:created>
  <dcterms:modified xsi:type="dcterms:W3CDTF">2015-02-05T06:34:32Z</dcterms:modified>
</cp:coreProperties>
</file>